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S/wowlV3YmNji8EaudnD/Hz5x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9" autoAdjust="0"/>
    <p:restoredTop sz="94652"/>
  </p:normalViewPr>
  <p:slideViewPr>
    <p:cSldViewPr snapToGrid="0">
      <p:cViewPr varScale="1">
        <p:scale>
          <a:sx n="90" d="100"/>
          <a:sy n="90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arishofmillendandheronsgatewithwesthyde.org/p/upcoming-event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4"/>
              <a:buFont typeface="Arial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Joint event with another group that is less directly a part of our industry (e.g. second harvest, CUB/UNFI), River Clean up</a:t>
            </a:r>
            <a:endParaRPr/>
          </a:p>
          <a:p>
            <a:pPr marL="342900" lvl="0" indent="-2575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4"/>
              <a:buFont typeface="Arial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4"/>
              <a:buFont typeface="Arial"/>
              <a:buChar char="•"/>
            </a:pPr>
            <a:r>
              <a:rPr lang="en-US" sz="1200">
                <a:latin typeface="Avenir"/>
                <a:ea typeface="Avenir"/>
                <a:cs typeface="Avenir"/>
                <a:sym typeface="Avenir"/>
              </a:rPr>
              <a:t>Fall conf based on current state conditions related to Covid and other state relevant events that could hinder.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4"/>
              <a:buFont typeface="Arial"/>
              <a:buChar char="•"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This Photo</a:t>
            </a:r>
            <a:r>
              <a:rPr lang="en-US" sz="1200"/>
              <a:t> by Unknown Author is licensed under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CC BY-NC-ND</a:t>
            </a:r>
            <a:endParaRPr sz="1200"/>
          </a:p>
          <a:p>
            <a:pPr marL="342900" lvl="0" indent="-2575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4"/>
              <a:buFont typeface="Arial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31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subTitle" idx="4294967295"/>
          </p:nvPr>
        </p:nvSpPr>
        <p:spPr>
          <a:xfrm>
            <a:off x="1503218" y="5202237"/>
            <a:ext cx="9144001" cy="11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2937B1C0-1948-D74F-9B77-5A750B5D9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3" b="28175"/>
          <a:stretch/>
        </p:blipFill>
        <p:spPr>
          <a:xfrm>
            <a:off x="1544781" y="2392910"/>
            <a:ext cx="9144001" cy="3956456"/>
          </a:xfrm>
          <a:prstGeom prst="rect">
            <a:avLst/>
          </a:prstGeom>
        </p:spPr>
      </p:pic>
      <p:pic>
        <p:nvPicPr>
          <p:cNvPr id="8" name="Google Shape;67;p2">
            <a:extLst>
              <a:ext uri="{FF2B5EF4-FFF2-40B4-BE49-F238E27FC236}">
                <a16:creationId xmlns:a16="http://schemas.microsoft.com/office/drawing/2014/main" id="{B004F275-2A87-6145-96FE-3FE7583223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3;p2">
            <a:extLst>
              <a:ext uri="{FF2B5EF4-FFF2-40B4-BE49-F238E27FC236}">
                <a16:creationId xmlns:a16="http://schemas.microsoft.com/office/drawing/2014/main" id="{8DD50B3B-615E-6B44-91C1-384AF49CA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418" y="1161299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SWANA MN / ND Annual Meeting 2021</a:t>
            </a:r>
            <a:endParaRPr sz="32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899726" y="1814582"/>
            <a:ext cx="10392548" cy="420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477956" y="1393825"/>
            <a:ext cx="5943000" cy="4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600">
              <a:solidFill>
                <a:srgbClr val="1F3864"/>
              </a:solidFill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>
              <a:highlight>
                <a:srgbClr val="FFFF00"/>
              </a:highlight>
            </a:endParaRPr>
          </a:p>
        </p:txBody>
      </p:sp>
      <p:cxnSp>
        <p:nvCxnSpPr>
          <p:cNvPr id="137" name="Google Shape;137;p9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/>
          <p:nvPr/>
        </p:nvSpPr>
        <p:spPr>
          <a:xfrm>
            <a:off x="477956" y="809043"/>
            <a:ext cx="63717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Treasurer’s Report</a:t>
            </a:r>
            <a:endParaRPr sz="32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9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80045-6190-425F-B9AA-4A850A9EB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455" y="969350"/>
            <a:ext cx="4982270" cy="5553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496DF-91F5-4BCC-80DF-D8D1FFEDDB33}"/>
              </a:ext>
            </a:extLst>
          </p:cNvPr>
          <p:cNvSpPr txBox="1"/>
          <p:nvPr/>
        </p:nvSpPr>
        <p:spPr>
          <a:xfrm>
            <a:off x="477956" y="1731146"/>
            <a:ext cx="58320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Expenditures: </a:t>
            </a:r>
          </a:p>
          <a:p>
            <a:endParaRPr lang="en-US" dirty="0"/>
          </a:p>
          <a:p>
            <a:r>
              <a:rPr lang="en-US" dirty="0"/>
              <a:t>Total Revenue - $13,766.87</a:t>
            </a:r>
          </a:p>
          <a:p>
            <a:r>
              <a:rPr lang="en-US" dirty="0"/>
              <a:t>Total Expenses - $19,566.33</a:t>
            </a:r>
          </a:p>
          <a:p>
            <a:endParaRPr lang="en-US" dirty="0"/>
          </a:p>
          <a:p>
            <a:r>
              <a:rPr lang="en-US" dirty="0"/>
              <a:t>Net Revenue – </a:t>
            </a:r>
            <a:r>
              <a:rPr lang="en-US" dirty="0">
                <a:solidFill>
                  <a:srgbClr val="FF0000"/>
                </a:solidFill>
              </a:rPr>
              <a:t>($5,799.46)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Expected due to COVID – 19 – Pending RAM Webinar income </a:t>
            </a:r>
          </a:p>
          <a:p>
            <a:r>
              <a:rPr lang="en-US" dirty="0">
                <a:solidFill>
                  <a:schemeClr val="tx1"/>
                </a:solidFill>
              </a:rPr>
              <a:t>SWANA National – Paid General Liability Insurance - $700.00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Maintained $5,000 checking account balance</a:t>
            </a:r>
          </a:p>
          <a:p>
            <a:r>
              <a:rPr lang="en-US" dirty="0">
                <a:solidFill>
                  <a:schemeClr val="tx1"/>
                </a:solidFill>
              </a:rPr>
              <a:t>Maintained $40,000 CD’s as back-up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2022 Goals: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Develop written procedures &amp; processes for Treasurer role</a:t>
            </a:r>
          </a:p>
          <a:p>
            <a:r>
              <a:rPr lang="en-US" dirty="0">
                <a:solidFill>
                  <a:schemeClr val="tx1"/>
                </a:solidFill>
              </a:rPr>
              <a:t>Document Operator Training process for reconciliation with AWMA</a:t>
            </a:r>
          </a:p>
          <a:p>
            <a:r>
              <a:rPr lang="en-US" dirty="0">
                <a:solidFill>
                  <a:schemeClr val="tx1"/>
                </a:solidFill>
              </a:rPr>
              <a:t>Document RAM/SWANA Annual Conference process for reconciliation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/>
          <p:nvPr/>
        </p:nvSpPr>
        <p:spPr>
          <a:xfrm>
            <a:off x="457200" y="1743654"/>
            <a:ext cx="10392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Upcoming Events</a:t>
            </a:r>
            <a:endParaRPr sz="3200" b="0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7" name="Google Shape;147;p10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/>
          <p:nvPr/>
        </p:nvSpPr>
        <p:spPr>
          <a:xfrm>
            <a:off x="457200" y="1697042"/>
            <a:ext cx="11022036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2022!  New Year, New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Goal:</a:t>
            </a:r>
            <a:r>
              <a:rPr lang="en-US" sz="24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Deliver more options that foster enhanced networking, philanthropic opportunities, and allow for creative learning opportunities for our members.</a:t>
            </a:r>
            <a:endParaRPr sz="2400" b="0" i="0" u="none" strike="noStrike" cap="none">
              <a:solidFill>
                <a:srgbClr val="1F386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F3864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New collaborative event options being explored include but not limited to: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Fundraiser such as a golf outing 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Collaborative activity with outside nonprofit or private partners 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Continuance of webinars on a bi-monthly cadence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RAM/SWANA Spring Conference</a:t>
            </a:r>
            <a:endParaRPr>
              <a:highlight>
                <a:schemeClr val="lt1"/>
              </a:highlight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Solid Waste Operators Conference (SWANA and AWMA)</a:t>
            </a:r>
            <a:endParaRPr sz="2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477955" y="2205319"/>
            <a:ext cx="110012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 advance the practice of environmentally and economically sound management of municipal solid waste in North America.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11548500" y="6271575"/>
            <a:ext cx="643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11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477957" y="1598633"/>
            <a:ext cx="7042726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Host </a:t>
            </a: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successful conferences in February and May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Continue hos</a:t>
            </a: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ting educational webinars</a:t>
            </a:r>
            <a:endParaRPr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venir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Identify new creative educational opportunities for members</a:t>
            </a:r>
            <a:endParaRPr dirty="0">
              <a:highlight>
                <a:schemeClr val="lt1"/>
              </a:highlight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Maintain and strengthen ties with other similar organizations</a:t>
            </a:r>
            <a:endParaRPr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Maintain a checking account balance greater than $5,000 </a:t>
            </a:r>
            <a:endParaRPr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477950" y="2729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Goals for 202</a:t>
            </a:r>
            <a:r>
              <a:rPr lang="en-US" sz="32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32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58" name="Google Shape;158;p11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 txBox="1"/>
          <p:nvPr/>
        </p:nvSpPr>
        <p:spPr>
          <a:xfrm>
            <a:off x="11548500" y="6271575"/>
            <a:ext cx="643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12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933" y="2988025"/>
            <a:ext cx="4378066" cy="32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9;p11">
            <a:extLst>
              <a:ext uri="{FF2B5EF4-FFF2-40B4-BE49-F238E27FC236}">
                <a16:creationId xmlns:a16="http://schemas.microsoft.com/office/drawing/2014/main" id="{884D1797-DA89-2D4C-B51A-CF008B449D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7;p11">
            <a:extLst>
              <a:ext uri="{FF2B5EF4-FFF2-40B4-BE49-F238E27FC236}">
                <a16:creationId xmlns:a16="http://schemas.microsoft.com/office/drawing/2014/main" id="{DBCAA0BF-A2E6-B748-8A91-097D9E17DD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950" y="2729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Board Election Results</a:t>
            </a:r>
            <a:endParaRPr sz="32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" name="Google Shape;158;p11">
            <a:extLst>
              <a:ext uri="{FF2B5EF4-FFF2-40B4-BE49-F238E27FC236}">
                <a16:creationId xmlns:a16="http://schemas.microsoft.com/office/drawing/2014/main" id="{53EA701F-5720-EC46-9035-01A391970EF2}"/>
              </a:ext>
            </a:extLst>
          </p:cNvPr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156;p11">
            <a:extLst>
              <a:ext uri="{FF2B5EF4-FFF2-40B4-BE49-F238E27FC236}">
                <a16:creationId xmlns:a16="http://schemas.microsoft.com/office/drawing/2014/main" id="{58AB2E8C-1BAC-BA4B-908D-DE41409163A2}"/>
              </a:ext>
            </a:extLst>
          </p:cNvPr>
          <p:cNvSpPr/>
          <p:nvPr/>
        </p:nvSpPr>
        <p:spPr>
          <a:xfrm>
            <a:off x="477950" y="2350282"/>
            <a:ext cx="5618043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Don </a:t>
            </a:r>
            <a:r>
              <a:rPr lang="en-US" sz="2400" b="0" i="0" u="none" strike="noStrike" cap="none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Chapdelaine</a:t>
            </a:r>
            <a:endParaRPr lang="en-US"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Matt Evans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rial"/>
                <a:cs typeface="Arial"/>
                <a:sym typeface="Avenir"/>
              </a:rPr>
              <a:t>Robert Friend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Jennefer</a:t>
            </a: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 </a:t>
            </a:r>
            <a:r>
              <a:rPr lang="en-US" sz="2400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Klennert</a:t>
            </a:r>
            <a:endParaRPr lang="en-US" sz="2400" dirty="0">
              <a:solidFill>
                <a:srgbClr val="1F3864"/>
              </a:solidFill>
              <a:highlight>
                <a:schemeClr val="lt1"/>
              </a:highlight>
              <a:latin typeface="Avenir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Bruce </a:t>
            </a:r>
            <a:r>
              <a:rPr lang="en-US" sz="2400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Rehwaldt</a:t>
            </a:r>
            <a:endParaRPr lang="en-US" sz="2400" dirty="0">
              <a:solidFill>
                <a:srgbClr val="1F3864"/>
              </a:solidFill>
              <a:highlight>
                <a:schemeClr val="lt1"/>
              </a:highlight>
              <a:latin typeface="Avenir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rial"/>
                <a:cs typeface="Arial"/>
                <a:sym typeface="Avenir"/>
              </a:rPr>
              <a:t>Rebecca </a:t>
            </a:r>
            <a:r>
              <a:rPr lang="en-US" sz="2400" b="0" i="0" u="none" strike="noStrike" cap="none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rial"/>
                <a:cs typeface="Arial"/>
                <a:sym typeface="Avenir"/>
              </a:rPr>
              <a:t>Richert</a:t>
            </a:r>
            <a:endParaRPr lang="en-US"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venir"/>
              <a:ea typeface="Arial"/>
              <a:cs typeface="Arial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Peder</a:t>
            </a: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 </a:t>
            </a:r>
            <a:r>
              <a:rPr lang="en-US" sz="2400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Sandhei</a:t>
            </a:r>
            <a:endParaRPr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6;p11">
            <a:extLst>
              <a:ext uri="{FF2B5EF4-FFF2-40B4-BE49-F238E27FC236}">
                <a16:creationId xmlns:a16="http://schemas.microsoft.com/office/drawing/2014/main" id="{25CB9A92-C8DF-724F-B551-18D808CFCA3A}"/>
              </a:ext>
            </a:extLst>
          </p:cNvPr>
          <p:cNvSpPr/>
          <p:nvPr/>
        </p:nvSpPr>
        <p:spPr>
          <a:xfrm>
            <a:off x="6095993" y="2350282"/>
            <a:ext cx="5618043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rial"/>
                <a:cs typeface="Arial"/>
                <a:sym typeface="Avenir"/>
              </a:rPr>
              <a:t>Nathan </a:t>
            </a:r>
            <a:r>
              <a:rPr lang="en-US" sz="2400" b="0" i="0" u="none" strike="noStrike" cap="none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rial"/>
                <a:cs typeface="Arial"/>
                <a:sym typeface="Avenir"/>
              </a:rPr>
              <a:t>Klett</a:t>
            </a:r>
            <a:endParaRPr lang="en-US" sz="2400" b="0" i="0" u="none" strike="noStrike" cap="none" dirty="0">
              <a:solidFill>
                <a:srgbClr val="1F3864"/>
              </a:solidFill>
              <a:highlight>
                <a:schemeClr val="lt1"/>
              </a:highlight>
              <a:latin typeface="Avenir"/>
              <a:ea typeface="Arial"/>
              <a:cs typeface="Arial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Shawn </a:t>
            </a:r>
            <a:r>
              <a:rPr lang="en-US" sz="2400" dirty="0" err="1">
                <a:solidFill>
                  <a:srgbClr val="1F3864"/>
                </a:solidFill>
                <a:highlight>
                  <a:schemeClr val="lt1"/>
                </a:highlight>
                <a:latin typeface="Avenir"/>
                <a:sym typeface="Avenir"/>
              </a:rPr>
              <a:t>ONeill</a:t>
            </a:r>
            <a:endParaRPr lang="en-US" sz="2400" dirty="0">
              <a:solidFill>
                <a:srgbClr val="1F3864"/>
              </a:solidFill>
              <a:highlight>
                <a:schemeClr val="lt1"/>
              </a:highlight>
              <a:latin typeface="Avenir"/>
              <a:sym typeface="Avenir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highlight>
                  <a:schemeClr val="lt1"/>
                </a:highlight>
                <a:latin typeface="Avenir"/>
                <a:ea typeface="Arial"/>
                <a:cs typeface="Arial"/>
                <a:sym typeface="Avenir"/>
              </a:rPr>
              <a:t>Jen Pickett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7;p11">
            <a:extLst>
              <a:ext uri="{FF2B5EF4-FFF2-40B4-BE49-F238E27FC236}">
                <a16:creationId xmlns:a16="http://schemas.microsoft.com/office/drawing/2014/main" id="{3371BC95-E02F-4644-8441-A5096B0BA092}"/>
              </a:ext>
            </a:extLst>
          </p:cNvPr>
          <p:cNvSpPr txBox="1">
            <a:spLocks/>
          </p:cNvSpPr>
          <p:nvPr/>
        </p:nvSpPr>
        <p:spPr>
          <a:xfrm>
            <a:off x="477950" y="1462087"/>
            <a:ext cx="22144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3200"/>
              <a:buFont typeface="Avenir"/>
              <a:buNone/>
            </a:pPr>
            <a:r>
              <a:rPr lang="en-US" sz="2800" b="1" i="1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Re-elected</a:t>
            </a:r>
          </a:p>
        </p:txBody>
      </p:sp>
      <p:sp>
        <p:nvSpPr>
          <p:cNvPr id="10" name="Google Shape;157;p11">
            <a:extLst>
              <a:ext uri="{FF2B5EF4-FFF2-40B4-BE49-F238E27FC236}">
                <a16:creationId xmlns:a16="http://schemas.microsoft.com/office/drawing/2014/main" id="{089C217C-DCA2-5942-BD94-4D97AC4F0573}"/>
              </a:ext>
            </a:extLst>
          </p:cNvPr>
          <p:cNvSpPr txBox="1">
            <a:spLocks/>
          </p:cNvSpPr>
          <p:nvPr/>
        </p:nvSpPr>
        <p:spPr>
          <a:xfrm>
            <a:off x="6095993" y="1462087"/>
            <a:ext cx="316654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3200"/>
              <a:buFont typeface="Avenir"/>
              <a:buNone/>
            </a:pPr>
            <a:r>
              <a:rPr lang="en-US" sz="2800" b="1" i="1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Newly Elected</a:t>
            </a:r>
          </a:p>
        </p:txBody>
      </p:sp>
      <p:sp>
        <p:nvSpPr>
          <p:cNvPr id="11" name="Google Shape;157;p11">
            <a:extLst>
              <a:ext uri="{FF2B5EF4-FFF2-40B4-BE49-F238E27FC236}">
                <a16:creationId xmlns:a16="http://schemas.microsoft.com/office/drawing/2014/main" id="{DE2F036E-847E-4942-B11F-399768D407D0}"/>
              </a:ext>
            </a:extLst>
          </p:cNvPr>
          <p:cNvSpPr txBox="1">
            <a:spLocks/>
          </p:cNvSpPr>
          <p:nvPr/>
        </p:nvSpPr>
        <p:spPr>
          <a:xfrm>
            <a:off x="4820516" y="4733063"/>
            <a:ext cx="62445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3200"/>
              <a:buFont typeface="Avenir"/>
              <a:buNone/>
            </a:pPr>
            <a:r>
              <a:rPr lang="en-US" sz="3200" b="1" dirty="0">
                <a:solidFill>
                  <a:srgbClr val="F78D2C"/>
                </a:solidFill>
                <a:latin typeface="Avenir"/>
                <a:ea typeface="Avenir"/>
                <a:cs typeface="Avenir"/>
                <a:sym typeface="Avenir"/>
              </a:rPr>
              <a:t>Welcome, new board members!</a:t>
            </a:r>
          </a:p>
        </p:txBody>
      </p:sp>
    </p:spTree>
    <p:extLst>
      <p:ext uri="{BB962C8B-B14F-4D97-AF65-F5344CB8AC3E}">
        <p14:creationId xmlns:p14="http://schemas.microsoft.com/office/powerpoint/2010/main" val="50933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/>
          <p:nvPr/>
        </p:nvSpPr>
        <p:spPr>
          <a:xfrm>
            <a:off x="3397676" y="3563157"/>
            <a:ext cx="1039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Thank you!</a:t>
            </a:r>
            <a:endParaRPr sz="3200" b="0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68" name="Google Shape;168;p12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2517600" y="1835150"/>
            <a:ext cx="7156800" cy="15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Questions or comments welcome!</a:t>
            </a:r>
            <a:endParaRPr sz="3600" b="0" i="0" u="none" strike="noStrike" cap="non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50" y="3123875"/>
            <a:ext cx="5150981" cy="343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5744275" y="3123875"/>
            <a:ext cx="68970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Follow along with us:</a:t>
            </a:r>
            <a:endParaRPr sz="2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swanamn.org</a:t>
            </a:r>
            <a:endParaRPr sz="270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7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Linkedin - SWANA Minnesota Group</a:t>
            </a:r>
            <a:endParaRPr sz="270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7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70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7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Director@swanamn.org</a:t>
            </a:r>
            <a:endParaRPr sz="270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32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99726" y="1687058"/>
            <a:ext cx="1039254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Google Shape;65;p2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6" name="Google Shape;66;p2"/>
          <p:cNvSpPr/>
          <p:nvPr/>
        </p:nvSpPr>
        <p:spPr>
          <a:xfrm>
            <a:off x="477956" y="1613118"/>
            <a:ext cx="957431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2021 in Review </a:t>
            </a:r>
            <a:endParaRPr sz="2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Webinars and Conferences </a:t>
            </a:r>
            <a:endParaRPr sz="2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Advisory Board Update</a:t>
            </a:r>
            <a:endParaRPr sz="2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Applied Research Foundation</a:t>
            </a:r>
            <a:endParaRPr sz="2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Treasurer’s Report </a:t>
            </a:r>
            <a:endParaRPr sz="2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2022 Upcoming Events</a:t>
            </a:r>
            <a:endParaRPr sz="2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Goals for 2022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Board Election Results</a:t>
            </a:r>
            <a:endParaRPr sz="18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227475" y="6177900"/>
            <a:ext cx="658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202</a:t>
            </a:r>
            <a:r>
              <a:rPr lang="en-US" sz="3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 in Review</a:t>
            </a:r>
            <a:endParaRPr sz="3200" b="0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457200" y="1278450"/>
            <a:ext cx="113241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Membership: </a:t>
            </a:r>
            <a:r>
              <a:rPr lang="en-US" sz="2400" b="1">
                <a:solidFill>
                  <a:schemeClr val="accent2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165</a:t>
            </a:r>
            <a:r>
              <a:rPr lang="en-US" sz="24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members from MN, ND, and SD</a:t>
            </a: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2021 Goals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Host short, bi-monthly educational webinars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Host an outdoor fundraiser event that will recur annually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Identify new creative educational opportunities for members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Develop and institute an annual philanthropic event for networking and outreach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Revisit the Floyd Forsberg Scholarship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Maintain a checking account balance greater than $5,000</a:t>
            </a:r>
            <a:endParaRPr sz="2000" b="1" i="0" u="none" strike="noStrike" cap="non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Webinars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Demolition Webinar Series: 2/9, 2/16, 2/23, 3/2, 3/9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Solid Waste Operator Webinar Series: 5/13, 5/20, 5/27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RAM/SWANA Webinar Series: 9/16, 9/22, 9/30, 10/7, 10/14, 10/26, 10/28, 11/4</a:t>
            </a:r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●"/>
            </a:pPr>
            <a:r>
              <a:rPr lang="en-US" sz="24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In-Person Events</a:t>
            </a: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●"/>
            </a:pPr>
            <a:r>
              <a:rPr lang="en-US" sz="2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Back-to-Networking Event at HDR: 10/19</a:t>
            </a: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Char char="●"/>
            </a:pPr>
            <a:r>
              <a:rPr lang="en-US" sz="2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MN/ND Networking Event: 11/9</a:t>
            </a: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6" name="Google Shape;76;p3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477956" y="3651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3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Webinars</a:t>
            </a:r>
            <a:r>
              <a:rPr lang="en-US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and Conferences </a:t>
            </a:r>
            <a:endParaRPr sz="3200">
              <a:solidFill>
                <a:srgbClr val="1F3864"/>
              </a:solidFill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2581753" y="1690675"/>
            <a:ext cx="550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Mark your calendars!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2022 RAM/SWANA Conference </a:t>
            </a: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May 2-3, 2022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Interested in presenting? Email proposals to director@gmail.com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2022 Solid Waste Operator Training</a:t>
            </a: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February 22, 2022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Holiday Inn St. Cloud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1600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2400" b="1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4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7" name="Google Shape;87;p4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275" y="2804051"/>
            <a:ext cx="4350725" cy="28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650" y="2342284"/>
            <a:ext cx="1810421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050" y="4548018"/>
            <a:ext cx="1810424" cy="60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" y="5407800"/>
            <a:ext cx="2470517" cy="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/>
          <p:nvPr/>
        </p:nvSpPr>
        <p:spPr>
          <a:xfrm>
            <a:off x="457200" y="1606485"/>
            <a:ext cx="10392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3926" marR="0" lvl="6" indent="-1952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3926" marR="0" lvl="6" indent="-347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venir"/>
                <a:ea typeface="Calibri"/>
                <a:cs typeface="Calibri"/>
                <a:sym typeface="Calibri"/>
              </a:rPr>
              <a:t>Board of Directors and Advisory Board Annual Meeting held live in advance of WASTECON in October (Kissimmee, FL)</a:t>
            </a:r>
          </a:p>
          <a:p>
            <a:pPr marL="923926" marR="0" lvl="6" indent="-347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  <a:latin typeface="Avenir"/>
                <a:ea typeface="Calibri"/>
                <a:cs typeface="Calibri"/>
                <a:sym typeface="Calibri"/>
              </a:rPr>
              <a:t>SWANA voted to approve the Final ISWA Climate Declaration 2021</a:t>
            </a:r>
          </a:p>
          <a:p>
            <a:pPr marL="923926" marR="0" lvl="6" indent="-347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  <a:latin typeface="Avenir"/>
                <a:ea typeface="Calibri"/>
                <a:cs typeface="Calibri"/>
                <a:sym typeface="Calibri"/>
              </a:rPr>
              <a:t>Chapter Survey - strong on safety and advocacy, but lacking in chapter engagement and recruiting of new members (strategy focus)</a:t>
            </a:r>
          </a:p>
          <a:p>
            <a:pPr marL="923926" marR="0" lvl="6" indent="-347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  <a:latin typeface="Avenir"/>
                <a:ea typeface="Calibri"/>
                <a:cs typeface="Calibri"/>
                <a:sym typeface="Calibri"/>
              </a:rPr>
              <a:t>Currently 10,782 total members, although YP numbers declining somewhat (strategy focus)</a:t>
            </a:r>
          </a:p>
          <a:p>
            <a:pPr marL="923926" marR="0" lvl="6" indent="-347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  <a:latin typeface="Avenir"/>
                <a:ea typeface="Calibri"/>
                <a:cs typeface="Calibri"/>
                <a:sym typeface="Calibri"/>
              </a:rPr>
              <a:t>New MOLO Program – 13 modules, customized learning, hard-copy and electronic, detailed exam</a:t>
            </a:r>
          </a:p>
          <a:p>
            <a:pPr marL="923926" marR="0" lvl="6" indent="-3476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accent2"/>
                </a:solidFill>
                <a:latin typeface="Avenir"/>
                <a:ea typeface="Calibri"/>
                <a:cs typeface="Calibri"/>
                <a:sym typeface="Calibri"/>
              </a:rPr>
              <a:t>Clean audit, increased assets in 2021, Gershman Scholarship, stock market, PPP loan forgive</a:t>
            </a:r>
          </a:p>
          <a:p>
            <a:pPr marL="923926" lvl="7" indent="-347663">
              <a:buSzPts val="2400"/>
              <a:buFont typeface="Arial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Advisory Board Update – National </a:t>
            </a:r>
            <a:endParaRPr sz="32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7" name="Google Shape;107;p6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457200" y="1476365"/>
            <a:ext cx="10392600" cy="488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Four Summer Working Groups: Events/Connections, Safety, SME, YP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venir"/>
                <a:sym typeface="Avenir"/>
              </a:rPr>
              <a:t>Sense and Sensemaking over summer months w/ TED talks Presented at Strategy Session in Florida pre-</a:t>
            </a:r>
            <a:r>
              <a:rPr lang="en-US" sz="2400" b="1" dirty="0" err="1">
                <a:solidFill>
                  <a:schemeClr val="accent2"/>
                </a:solidFill>
                <a:latin typeface="Avenir"/>
                <a:sym typeface="Avenir"/>
              </a:rPr>
              <a:t>WasteCon</a:t>
            </a:r>
            <a:endParaRPr lang="en-US" sz="2400" b="1" dirty="0">
              <a:solidFill>
                <a:schemeClr val="accent2"/>
              </a:solidFill>
              <a:latin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Avenir"/>
                <a:ea typeface="Arial"/>
                <a:cs typeface="Arial"/>
                <a:sym typeface="Avenir"/>
              </a:rPr>
              <a:t>Five Drivers of Change within Solid Waste (Common to Working Groups)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"/>
                <a:sym typeface="Avenir"/>
              </a:rPr>
              <a:t>Shifting Worker Priorities (confidence, dissatisfaction, burnout, reassess, quality of life)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venir"/>
                <a:ea typeface="Arial"/>
                <a:cs typeface="Arial"/>
                <a:sym typeface="Avenir"/>
              </a:rPr>
              <a:t>Increasing Impacts from Climate Change (attitudes, economics,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venir"/>
                <a:ea typeface="Arial"/>
                <a:cs typeface="Arial"/>
                <a:sym typeface="Avenir"/>
              </a:rPr>
              <a:t>etc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venir"/>
                <a:ea typeface="Arial"/>
                <a:cs typeface="Arial"/>
                <a:sym typeface="Avenir"/>
              </a:rPr>
              <a:t>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"/>
                <a:sym typeface="Avenir"/>
              </a:rPr>
              <a:t>Expanding Use for Technology, AI, and Automation (In cab, automation/robotics, tracking)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venir"/>
                <a:ea typeface="Arial"/>
                <a:cs typeface="Arial"/>
                <a:sym typeface="Avenir"/>
              </a:rPr>
              <a:t>Expanding Value for Resources and Circular Economy (ESG, EPR, Zero Waste, Circular Economy)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"/>
                <a:sym typeface="Avenir"/>
              </a:rPr>
              <a:t>Changing Norms for Meetings and Connection (Budgets, Climate Change, Time)</a:t>
            </a:r>
            <a:endParaRPr lang="en-US" b="1" i="0" u="none" strike="noStrike" cap="none" dirty="0">
              <a:solidFill>
                <a:schemeClr val="accent2"/>
              </a:solidFill>
              <a:latin typeface="Avenir"/>
              <a:ea typeface="Arial"/>
              <a:cs typeface="Arial"/>
              <a:sym typeface="Avenir"/>
            </a:endParaRPr>
          </a:p>
          <a:p>
            <a:pPr marL="342900" indent="-342900">
              <a:buSzPts val="2400"/>
              <a:buFont typeface="Arial"/>
              <a:buChar char="•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venir"/>
                <a:ea typeface="Arial"/>
                <a:cs typeface="Arial"/>
                <a:sym typeface="Avenir"/>
              </a:rPr>
              <a:t>Four “Big Hairy Audacious Goals”  Responding to Drivers of Change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"/>
                <a:sym typeface="Avenir"/>
              </a:rPr>
              <a:t>Work Out of the Top Ten (EPR, Safety, Training, Collaboration)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venir"/>
                <a:ea typeface="Arial"/>
                <a:cs typeface="Arial"/>
                <a:sym typeface="Avenir"/>
              </a:rPr>
              <a:t>Become Climate Champions (emphasize resource management, organics management)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"/>
                <a:sym typeface="Avenir"/>
              </a:rPr>
              <a:t>Reframe Perception of Industry as Employer of Choice (DEI Initiative, YP Leadership)</a:t>
            </a:r>
          </a:p>
          <a:p>
            <a:pPr marL="914400" lvl="3" indent="-342900">
              <a:buSzPts val="2400"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"/>
                <a:sym typeface="Avenir"/>
              </a:rPr>
              <a:t>Continue to Strengthen Infrastructure and Financial Sustainability (membership, chapters, training and communication, hybrid events)</a:t>
            </a:r>
          </a:p>
          <a:p>
            <a:pPr marL="342900" lvl="3" indent="-342900">
              <a:buSzPts val="2400"/>
              <a:buFont typeface="Arial"/>
              <a:buChar char="•"/>
            </a:pPr>
            <a:endParaRPr sz="18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28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Advisory Board Update – Strategic Planning</a:t>
            </a:r>
            <a:endParaRPr sz="28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8" name="Google Shape;98;p5"/>
          <p:cNvCxnSpPr/>
          <p:nvPr/>
        </p:nvCxnSpPr>
        <p:spPr>
          <a:xfrm>
            <a:off x="477956" y="1462087"/>
            <a:ext cx="94065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457200" y="1606485"/>
            <a:ext cx="10392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4413" marR="0" lvl="6" indent="-133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18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Advisory Research Foundation</a:t>
            </a:r>
            <a:endParaRPr sz="3200" b="0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6" name="Google Shape;116;p7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477956" y="158710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Our Chapter is now part of the SWANA Applied Research Foundation</a:t>
            </a:r>
            <a:r>
              <a:rPr lang="en-US" dirty="0"/>
              <a:t>. </a:t>
            </a:r>
            <a:r>
              <a:rPr lang="en-US" sz="24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Through the ARF, SWANA Chapters can access papers from 4 possible group categories by paying a membership fee. Research is industry-funded. </a:t>
            </a:r>
            <a:endParaRPr sz="24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1600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This fall, our chapter voted to access papers from the topics of Waste Conversion and Energy Recovery, as well as Sustainable Materials Management.</a:t>
            </a:r>
            <a:endParaRPr sz="2400" b="1" dirty="0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457200" y="1606485"/>
            <a:ext cx="10392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4413" marR="0" lvl="6" indent="-133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18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457200" y="371293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28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YP Membership – Development/Engagement</a:t>
            </a:r>
            <a:endParaRPr sz="28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6" name="Google Shape;116;p7"/>
          <p:cNvCxnSpPr/>
          <p:nvPr/>
        </p:nvCxnSpPr>
        <p:spPr>
          <a:xfrm>
            <a:off x="477956" y="1462087"/>
            <a:ext cx="9406494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endParaRPr sz="2400" b="1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200466" y="1494390"/>
            <a:ext cx="5867823" cy="50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40080"/>
            <a:r>
              <a:rPr lang="en-US" sz="2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YP or ‘Young Professional’ </a:t>
            </a:r>
          </a:p>
          <a:p>
            <a:pPr marL="1097280"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Emerging professionals in the industry, age 35 or younger </a:t>
            </a:r>
          </a:p>
          <a:p>
            <a:pPr marL="1097280"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YP membership discount: 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$100 year 1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, $150 year 2, $200 year 3</a:t>
            </a:r>
          </a:p>
          <a:p>
            <a:pPr marL="1097280" lvl="1"/>
            <a:r>
              <a:rPr lang="en-US" sz="1800" b="1" i="1" dirty="0" err="1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MentorMatch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Program, online discussion communities, National liaison calls</a:t>
            </a:r>
          </a:p>
          <a:p>
            <a:pPr marL="1097280"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MN-ND Chapter networking events</a:t>
            </a:r>
          </a:p>
          <a:p>
            <a:pPr marL="640080"/>
            <a:r>
              <a:rPr lang="en-US" sz="2000" b="1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Student engagement</a:t>
            </a:r>
          </a:p>
          <a:p>
            <a:pPr marL="1097280"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SWANA student membership = 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FREE!</a:t>
            </a:r>
          </a:p>
          <a:p>
            <a:pPr marL="1097280" lvl="1"/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Hickman Future Leaders: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establishing connections with MN-ND universities, trade schools, certification and training programs</a:t>
            </a:r>
          </a:p>
          <a:p>
            <a:pPr marL="1097280"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Floyd Forsberg Scholarship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1" y="4448915"/>
            <a:ext cx="2195945" cy="1731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03" y="1772155"/>
            <a:ext cx="3271452" cy="218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41" y="4271749"/>
            <a:ext cx="2086228" cy="20862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84694" y="5181328"/>
            <a:ext cx="513148" cy="26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899800" y="1697000"/>
            <a:ext cx="7343400" cy="4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Incorporation of North Dakota Members into Minnesota Chapter</a:t>
            </a:r>
            <a:endParaRPr sz="24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Event in Fargo</a:t>
            </a:r>
            <a:endParaRPr sz="2400" b="0" i="0" u="none" strike="noStrike" cap="none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venir"/>
              <a:buChar char="○"/>
            </a:pPr>
            <a:r>
              <a:rPr lang="en-US" sz="24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Tour of Pactiv Corp. egg carton production plant</a:t>
            </a:r>
            <a:endParaRPr sz="2400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venir"/>
              <a:buChar char="○"/>
            </a:pPr>
            <a:r>
              <a:rPr lang="en-US" sz="24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Tour of City of Fargo Landfill Gas Reuse facilities</a:t>
            </a:r>
            <a:endParaRPr sz="2400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venir"/>
              <a:buChar char="○"/>
            </a:pPr>
            <a:r>
              <a:rPr lang="en-US" sz="24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Networking Happy Hour at </a:t>
            </a:r>
            <a:r>
              <a:rPr lang="en-US" sz="2400" dirty="0" err="1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Drekker</a:t>
            </a:r>
            <a:r>
              <a:rPr lang="en-US" sz="2400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 Brewing</a:t>
            </a:r>
            <a:endParaRPr sz="2400" dirty="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Two North Dakota Board Members starting in 2022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Continuing to look for ways to be more inclusive of North Dakota Members</a:t>
            </a:r>
            <a:endParaRPr sz="1400" b="0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F386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77950" y="3712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lang="en-US" sz="3200" b="0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North Dakota Incorporation</a:t>
            </a:r>
            <a:endParaRPr sz="3200" b="0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26" name="Google Shape;126;p8"/>
          <p:cNvCxnSpPr/>
          <p:nvPr/>
        </p:nvCxnSpPr>
        <p:spPr>
          <a:xfrm>
            <a:off x="477956" y="1462087"/>
            <a:ext cx="94065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211" y="0"/>
            <a:ext cx="3948790" cy="1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3200" y="1814573"/>
            <a:ext cx="3421625" cy="1774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11664825" y="6251325"/>
            <a:ext cx="393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8</a:t>
            </a:r>
            <a:endParaRPr sz="2400" b="1" i="0" u="none" strike="noStrike" cap="none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5600" y="3741337"/>
            <a:ext cx="3143450" cy="235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1058</Words>
  <Application>Microsoft Macintosh PowerPoint</Application>
  <PresentationFormat>Widescreen</PresentationFormat>
  <Paragraphs>165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</vt:lpstr>
      <vt:lpstr>Calibri</vt:lpstr>
      <vt:lpstr>Noto Sans Symbols</vt:lpstr>
      <vt:lpstr>Office Theme</vt:lpstr>
      <vt:lpstr>SWANA MN / ND Annual Meeting 2021</vt:lpstr>
      <vt:lpstr>Agenda</vt:lpstr>
      <vt:lpstr>2021 in Review</vt:lpstr>
      <vt:lpstr>Webinars and Conferences </vt:lpstr>
      <vt:lpstr>Advisory Board Update – National </vt:lpstr>
      <vt:lpstr>Advisory Board Update – Strategic Planning</vt:lpstr>
      <vt:lpstr>Advisory Research Foundation</vt:lpstr>
      <vt:lpstr>YP Membership – Development/Engagement</vt:lpstr>
      <vt:lpstr>North Dakota Incorporation</vt:lpstr>
      <vt:lpstr>PowerPoint Presentation</vt:lpstr>
      <vt:lpstr>Upcoming Events</vt:lpstr>
      <vt:lpstr>Goals for 2022</vt:lpstr>
      <vt:lpstr>Board Election Results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Matthew (Matt)</dc:creator>
  <cp:lastModifiedBy>anika.hager@gmail.com</cp:lastModifiedBy>
  <cp:revision>30</cp:revision>
  <dcterms:modified xsi:type="dcterms:W3CDTF">2021-12-15T19:51:38Z</dcterms:modified>
</cp:coreProperties>
</file>